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9138370-AC6D-4C32-B210-48C443DF18F6}" v="4455" dt="2022-11-21T11:23:21.238"/>
    <p1510:client id="{10340FDF-B15C-4CFF-B487-146F9B98A252}" v="28" dt="2021-08-10T21:47:37.589"/>
    <p1510:client id="{1EF21B1A-655F-4F09-A2B6-4DC0B43CA3D6}" v="240" dt="2022-11-18T01:58:50.599"/>
    <p1510:client id="{2DC59A87-7014-4390-8B30-27A3D8D94DBF}" v="408" dt="2022-11-18T01:01:21.950"/>
    <p1510:client id="{3BA0D230-C853-4667-83F9-D85E65BD4B24}" v="2" dt="2021-08-19T16:32:24.566"/>
    <p1510:client id="{545E0331-3304-4D6C-8D66-44F3D3F8E643}" v="90" dt="2022-10-29T10:20:36.752"/>
    <p1510:client id="{5A0AAAB8-49A6-F942-A54D-C6F3E5FF3A63}" v="89" dt="2021-07-13T17:54:45.232"/>
    <p1510:client id="{734A2619-8DBF-4ED4-9FC9-96E4C846673D}" v="18" dt="2022-11-06T21:20:29.103"/>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A76817E-E95C-462F-8793-97A3E315E946}" v="299" dt="2022-10-29T10:29:56.767"/>
    <p1510:client id="{B63C8988-E1D3-4A52-8229-FA8C5EBD2ECD}" v="357" dt="2021-08-19T14:01:44.876"/>
    <p1510:client id="{C083896D-BE66-E85C-897C-A6AD0DF65F8C}" v="2226" dt="2021-07-13T17:34:38.142"/>
    <p1510:client id="{CC69BAD0-B878-4D5F-9EDC-F1CFB63E14B5}" v="190" dt="2021-08-18T18:06:57.811"/>
    <p1510:client id="{D5544DE6-8E97-4FEA-BD9D-58AEBFD362E2}" v="164" dt="2022-11-07T01:45:56.883"/>
    <p1510:client id="{EC6F839B-126A-47D7-B1CD-22202ED0CDEE}" v="34" dt="2022-11-21T13:34:34.14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ex6298/SpaceY/blob/main/Lab_2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ex6298/SpaceY/blob/main/Lab_4_EDA_with_Data_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ex6298/SpaceY/blob/main/Lab_3_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ex6298/SpaceY/blob/main/Lab_5_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ex6298/SpaceY/blob/main/Lab_5b_%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ex6298/SpaceY/blob/main/Lab_6_Machine_Learning_Prediciton_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ex6298/SpaceY/blob/main/shiproadrail.py"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ex6298/SpaceY/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ex6298/SpaceY/blob/main/Lab_1b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Martyn Ben Ami</a:t>
            </a:r>
          </a:p>
          <a:p>
            <a:r>
              <a:rPr lang="en-US" dirty="0">
                <a:solidFill>
                  <a:schemeClr val="bg2"/>
                </a:solidFill>
                <a:latin typeface="Abadi"/>
              </a:rPr>
              <a:t>29th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34025" cy="4351338"/>
          </a:xfrm>
          <a:prstGeom prst="rect">
            <a:avLst/>
          </a:prstGeom>
        </p:spPr>
        <p:txBody>
          <a:bodyPr lIns="91440" tIns="45720" rIns="91440" bIns="45720" anchor="t"/>
          <a:lstStyle/>
          <a:p>
            <a:r>
              <a:rPr lang="en-US" sz="2200" dirty="0">
                <a:solidFill>
                  <a:schemeClr val="accent3">
                    <a:lumMod val="25000"/>
                  </a:schemeClr>
                </a:solidFill>
                <a:latin typeface="Abadi"/>
              </a:rPr>
              <a:t>Data processed  put into pandas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then cleaned and </a:t>
            </a:r>
            <a:r>
              <a:rPr lang="en-US" sz="2200" dirty="0" err="1">
                <a:solidFill>
                  <a:schemeClr val="accent3">
                    <a:lumMod val="25000"/>
                  </a:schemeClr>
                </a:solidFill>
                <a:latin typeface="Abadi"/>
              </a:rPr>
              <a:t>organised</a:t>
            </a:r>
            <a:r>
              <a:rPr lang="en-US" sz="2200" dirty="0">
                <a:solidFill>
                  <a:schemeClr val="accent3">
                    <a:lumMod val="25000"/>
                  </a:schemeClr>
                </a:solidFill>
                <a:latin typeface="Abadi"/>
              </a:rPr>
              <a:t> for exploratory data analysis and training labels were determined.</a:t>
            </a: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a typeface="+mn-lt"/>
              <a:cs typeface="+mn-lt"/>
            </a:endParaRPr>
          </a:p>
          <a:p>
            <a:endParaRPr lang="en-US" sz="2200" dirty="0">
              <a:solidFill>
                <a:schemeClr val="accent3">
                  <a:lumMod val="25000"/>
                </a:schemeClr>
              </a:solidFill>
              <a:latin typeface="Abadi"/>
              <a:ea typeface="+mn-lt"/>
              <a:cs typeface="+mn-lt"/>
            </a:endParaRPr>
          </a:p>
          <a:p>
            <a:r>
              <a:rPr lang="en-US" sz="2200" dirty="0">
                <a:ea typeface="+mn-lt"/>
                <a:cs typeface="+mn-lt"/>
                <a:hlinkClick r:id="rId3"/>
              </a:rPr>
              <a:t>https://github.com/Tex6298/SpaceY/blob/main/Lab_2_Data_Wrangling.ipynb</a:t>
            </a:r>
            <a:endParaRPr lang="en-US"/>
          </a:p>
          <a:p>
            <a:endParaRPr lang="en-US" sz="2200" dirty="0">
              <a:cs typeface="Calibri"/>
            </a:endParaRPr>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Diagram&#10;&#10;Description automatically generated">
            <a:extLst>
              <a:ext uri="{FF2B5EF4-FFF2-40B4-BE49-F238E27FC236}">
                <a16:creationId xmlns:a16="http://schemas.microsoft.com/office/drawing/2014/main" id="{98A881CA-298F-45D9-3715-640187454EA9}"/>
              </a:ext>
            </a:extLst>
          </p:cNvPr>
          <p:cNvPicPr>
            <a:picLocks noChangeAspect="1"/>
          </p:cNvPicPr>
          <p:nvPr/>
        </p:nvPicPr>
        <p:blipFill>
          <a:blip r:embed="rId4"/>
          <a:stretch>
            <a:fillRect/>
          </a:stretch>
        </p:blipFill>
        <p:spPr>
          <a:xfrm>
            <a:off x="6026888" y="1765338"/>
            <a:ext cx="5330236" cy="412323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 Exploratory Data Analysis and Feature Engineering using matplotlib and seaborn.</a:t>
            </a:r>
          </a:p>
          <a:p>
            <a:pPr>
              <a:lnSpc>
                <a:spcPct val="100000"/>
              </a:lnSpc>
              <a:spcBef>
                <a:spcPts val="1400"/>
              </a:spcBef>
            </a:pPr>
            <a:r>
              <a:rPr lang="en-US" sz="2200" dirty="0">
                <a:ea typeface="+mn-lt"/>
                <a:cs typeface="+mn-lt"/>
              </a:rPr>
              <a:t>Produced category graphs and bar graphs demonstrate relationships between launch attempt, launch site, payload, orbit type and mission success.</a:t>
            </a:r>
          </a:p>
          <a:p>
            <a:pPr>
              <a:lnSpc>
                <a:spcPct val="100000"/>
              </a:lnSpc>
              <a:spcBef>
                <a:spcPts val="1400"/>
              </a:spcBef>
            </a:pPr>
            <a:r>
              <a:rPr lang="en-US" sz="2200" dirty="0">
                <a:solidFill>
                  <a:srgbClr val="000000"/>
                </a:solidFill>
                <a:latin typeface="Calibri" panose="020F0502020204030204"/>
                <a:cs typeface="Calibri"/>
              </a:rPr>
              <a:t>Category graphs are used to compare two variables directly while simultaneously showing a third categorical variable as </a:t>
            </a:r>
            <a:r>
              <a:rPr lang="en-US" sz="2200" dirty="0" err="1">
                <a:solidFill>
                  <a:srgbClr val="000000"/>
                </a:solidFill>
                <a:latin typeface="Calibri" panose="020F0502020204030204"/>
                <a:cs typeface="Calibri"/>
              </a:rPr>
              <a:t>colour</a:t>
            </a:r>
            <a:r>
              <a:rPr lang="en-US" sz="2200" dirty="0">
                <a:solidFill>
                  <a:srgbClr val="000000"/>
                </a:solidFill>
                <a:latin typeface="Calibri" panose="020F0502020204030204"/>
                <a:cs typeface="Calibri"/>
              </a:rPr>
              <a:t>. This makes it obvious if a combination of variables frequently resulted in a </a:t>
            </a:r>
            <a:r>
              <a:rPr lang="en-US" sz="2200" dirty="0" err="1">
                <a:solidFill>
                  <a:srgbClr val="000000"/>
                </a:solidFill>
                <a:latin typeface="Calibri" panose="020F0502020204030204"/>
                <a:cs typeface="Calibri"/>
              </a:rPr>
              <a:t>succesful</a:t>
            </a:r>
            <a:r>
              <a:rPr lang="en-US" sz="2200" dirty="0">
                <a:solidFill>
                  <a:srgbClr val="000000"/>
                </a:solidFill>
                <a:latin typeface="Calibri" panose="020F0502020204030204"/>
                <a:cs typeface="Calibri"/>
              </a:rPr>
              <a:t> mission or not.</a:t>
            </a:r>
            <a:endParaRPr lang="en-US" sz="2200">
              <a:solidFill>
                <a:srgbClr val="000000"/>
              </a:solidFill>
              <a:latin typeface="Calibri" panose="020F0502020204030204"/>
              <a:cs typeface="Calibri"/>
            </a:endParaRPr>
          </a:p>
          <a:p>
            <a:pPr>
              <a:lnSpc>
                <a:spcPct val="100000"/>
              </a:lnSpc>
              <a:spcBef>
                <a:spcPts val="1400"/>
              </a:spcBef>
            </a:pPr>
            <a:r>
              <a:rPr lang="en-US" sz="2200" dirty="0">
                <a:solidFill>
                  <a:srgbClr val="000000"/>
                </a:solidFill>
                <a:latin typeface="Calibri" panose="020F0502020204030204"/>
                <a:cs typeface="Calibri"/>
              </a:rPr>
              <a:t>Bar graphs are good for comparing how often variables resulted in successful mission outcomes</a:t>
            </a:r>
          </a:p>
          <a:p>
            <a:pPr>
              <a:lnSpc>
                <a:spcPct val="100000"/>
              </a:lnSpc>
              <a:spcBef>
                <a:spcPts val="1400"/>
              </a:spcBef>
            </a:pPr>
            <a:r>
              <a:rPr lang="en-US" sz="2200" dirty="0">
                <a:ea typeface="+mn-lt"/>
                <a:cs typeface="+mn-lt"/>
                <a:hlinkClick r:id="rId3"/>
              </a:rPr>
              <a:t>https://github.com/Tex6298/SpaceY/blob/main/Lab_4_EDA_with_Data_Visualisation.ipynb</a:t>
            </a:r>
            <a:r>
              <a:rPr lang="en-US" sz="2200" dirty="0">
                <a:ea typeface="+mn-lt"/>
                <a:cs typeface="+mn-lt"/>
              </a:rPr>
              <a:t> </a:t>
            </a:r>
          </a:p>
          <a:p>
            <a:endParaRPr lang="en-US">
              <a:solidFill>
                <a:srgbClr val="000000"/>
              </a:solidFill>
              <a:latin typeface="Calibri" panose="020F0502020204030204"/>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load the SQL extension and establish a connection with SpaceX data on IBM db2 database.</a:t>
            </a:r>
          </a:p>
          <a:p>
            <a:pPr>
              <a:lnSpc>
                <a:spcPct val="100000"/>
              </a:lnSpc>
              <a:spcBef>
                <a:spcPts val="1400"/>
              </a:spcBef>
            </a:pPr>
            <a:r>
              <a:rPr lang="en-US" sz="2200" dirty="0">
                <a:ea typeface="+mn-lt"/>
                <a:cs typeface="+mn-lt"/>
              </a:rPr>
              <a:t>Display the names of the unique launch sites.</a:t>
            </a:r>
          </a:p>
          <a:p>
            <a:pPr>
              <a:lnSpc>
                <a:spcPct val="100000"/>
              </a:lnSpc>
              <a:spcBef>
                <a:spcPts val="1400"/>
              </a:spcBef>
            </a:pPr>
            <a:r>
              <a:rPr lang="en-US" sz="2200" dirty="0">
                <a:ea typeface="+mn-lt"/>
                <a:cs typeface="+mn-lt"/>
              </a:rPr>
              <a:t>Display records where launch sites begin with the string 'CCA'</a:t>
            </a:r>
          </a:p>
          <a:p>
            <a:pPr>
              <a:lnSpc>
                <a:spcPct val="100000"/>
              </a:lnSpc>
              <a:spcBef>
                <a:spcPts val="1400"/>
              </a:spcBef>
            </a:pPr>
            <a:r>
              <a:rPr lang="en-US" sz="2200" dirty="0">
                <a:ea typeface="+mn-lt"/>
                <a:cs typeface="+mn-lt"/>
              </a:rPr>
              <a:t>Display the total payload mass carried by boosters launched by NASA (CRS)</a:t>
            </a:r>
          </a:p>
          <a:p>
            <a:pPr>
              <a:lnSpc>
                <a:spcPct val="100000"/>
              </a:lnSpc>
              <a:spcBef>
                <a:spcPts val="1400"/>
              </a:spcBef>
            </a:pPr>
            <a:r>
              <a:rPr lang="en-US" sz="2200" dirty="0">
                <a:ea typeface="+mn-lt"/>
                <a:cs typeface="+mn-lt"/>
              </a:rPr>
              <a:t>Display average payload mass carried by booster version F9 v1.1</a:t>
            </a:r>
          </a:p>
          <a:p>
            <a:pPr>
              <a:lnSpc>
                <a:spcPct val="100000"/>
              </a:lnSpc>
              <a:spcBef>
                <a:spcPts val="1400"/>
              </a:spcBef>
            </a:pPr>
            <a:r>
              <a:rPr lang="en-US" sz="2200" dirty="0">
                <a:ea typeface="+mn-lt"/>
                <a:cs typeface="+mn-lt"/>
              </a:rPr>
              <a:t>Date when the first successful landing outcome in ground pad was </a:t>
            </a:r>
            <a:r>
              <a:rPr lang="en-US" sz="2200" dirty="0" err="1">
                <a:ea typeface="+mn-lt"/>
                <a:cs typeface="+mn-lt"/>
              </a:rPr>
              <a:t>acheived</a:t>
            </a:r>
            <a:r>
              <a:rPr lang="en-US" sz="2200" dirty="0">
                <a:ea typeface="+mn-lt"/>
                <a:cs typeface="+mn-lt"/>
              </a:rPr>
              <a:t>.</a:t>
            </a:r>
          </a:p>
          <a:p>
            <a:pPr>
              <a:lnSpc>
                <a:spcPct val="100000"/>
              </a:lnSpc>
              <a:spcBef>
                <a:spcPts val="1400"/>
              </a:spcBef>
            </a:pPr>
            <a:r>
              <a:rPr lang="en-US" sz="2200" dirty="0">
                <a:ea typeface="+mn-lt"/>
                <a:cs typeface="+mn-lt"/>
              </a:rPr>
              <a:t>List the boosters landing at sea and payload mass between 4000 and 6000</a:t>
            </a:r>
          </a:p>
          <a:p>
            <a:pPr>
              <a:lnSpc>
                <a:spcPct val="100000"/>
              </a:lnSpc>
              <a:spcBef>
                <a:spcPts val="1400"/>
              </a:spcBef>
            </a:pPr>
            <a:endParaRPr lang="en-US" sz="2200" dirty="0">
              <a:ea typeface="+mn-lt"/>
              <a:cs typeface="+mn-l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List the total number of successful and failure mission outcomes</a:t>
            </a:r>
          </a:p>
          <a:p>
            <a:pPr>
              <a:lnSpc>
                <a:spcPct val="100000"/>
              </a:lnSpc>
              <a:spcBef>
                <a:spcPts val="1400"/>
              </a:spcBef>
            </a:pPr>
            <a:r>
              <a:rPr lang="en-US" sz="2200" dirty="0">
                <a:ea typeface="+mn-lt"/>
                <a:cs typeface="+mn-lt"/>
              </a:rPr>
              <a:t>List the names of the </a:t>
            </a:r>
            <a:r>
              <a:rPr lang="en-US" sz="2200" dirty="0" err="1">
                <a:ea typeface="+mn-lt"/>
                <a:cs typeface="+mn-lt"/>
              </a:rPr>
              <a:t>booster_versions</a:t>
            </a:r>
            <a:r>
              <a:rPr lang="en-US" sz="2200" dirty="0">
                <a:ea typeface="+mn-lt"/>
                <a:cs typeface="+mn-lt"/>
              </a:rPr>
              <a:t> which have carried the maximum payload mass. Use a subquery</a:t>
            </a:r>
          </a:p>
          <a:p>
            <a:pPr>
              <a:lnSpc>
                <a:spcPct val="100000"/>
              </a:lnSpc>
              <a:spcBef>
                <a:spcPts val="1400"/>
              </a:spcBef>
            </a:pPr>
            <a:r>
              <a:rPr lang="en-US" sz="2200" dirty="0">
                <a:ea typeface="+mn-lt"/>
                <a:cs typeface="+mn-lt"/>
              </a:rPr>
              <a:t>List the failed </a:t>
            </a:r>
            <a:r>
              <a:rPr lang="en-US" sz="2200" dirty="0" err="1">
                <a:ea typeface="+mn-lt"/>
                <a:cs typeface="+mn-lt"/>
              </a:rPr>
              <a:t>landing_outcomes</a:t>
            </a:r>
            <a:r>
              <a:rPr lang="en-US" sz="2200" dirty="0">
                <a:ea typeface="+mn-lt"/>
                <a:cs typeface="+mn-lt"/>
              </a:rPr>
              <a:t> in drone ship, their booster versions, and launch site names for in year 2015</a:t>
            </a:r>
          </a:p>
          <a:p>
            <a:pPr>
              <a:lnSpc>
                <a:spcPct val="100000"/>
              </a:lnSpc>
              <a:spcBef>
                <a:spcPts val="1400"/>
              </a:spcBef>
            </a:pPr>
            <a:r>
              <a:rPr lang="en-US" sz="2200" dirty="0">
                <a:ea typeface="+mn-lt"/>
                <a:cs typeface="+mn-lt"/>
              </a:rPr>
              <a:t>Rank the count of landing outcomes (such as Failure (drone ship) or Success (ground pad)) between the date 2010-06-04 and 2017-03-20, in descending order</a:t>
            </a:r>
          </a:p>
          <a:p>
            <a:pPr>
              <a:lnSpc>
                <a:spcPct val="100000"/>
              </a:lnSpc>
              <a:spcBef>
                <a:spcPts val="1400"/>
              </a:spcBef>
            </a:pPr>
            <a:endParaRPr lang="en-US" sz="2200" dirty="0">
              <a:ea typeface="+mn-lt"/>
              <a:cs typeface="+mn-lt"/>
            </a:endParaRPr>
          </a:p>
          <a:p>
            <a:pPr>
              <a:lnSpc>
                <a:spcPct val="100000"/>
              </a:lnSpc>
              <a:spcBef>
                <a:spcPts val="1400"/>
              </a:spcBef>
            </a:pPr>
            <a:r>
              <a:rPr lang="en-US" sz="2200" dirty="0">
                <a:ea typeface="+mn-lt"/>
                <a:cs typeface="+mn-lt"/>
                <a:hlinkClick r:id="rId3"/>
              </a:rPr>
              <a:t>https://github.com/Tex6298/SpaceY/blob/main/Lab_3_EDA_with_SQL.ipynb</a:t>
            </a:r>
            <a:r>
              <a:rPr lang="en-US" sz="2200" dirty="0">
                <a:ea typeface="+mn-lt"/>
                <a:cs typeface="+mn-lt"/>
              </a:rPr>
              <a:t> </a:t>
            </a:r>
            <a:endParaRPr lang="en-US" dirty="0">
              <a:cs typeface="Calibri"/>
            </a:endParaRPr>
          </a:p>
          <a:p>
            <a:endParaRPr lang="en-US" sz="2200">
              <a:ea typeface="+mn-lt"/>
              <a:cs typeface="+mn-lt"/>
            </a:endParaRPr>
          </a:p>
          <a:p>
            <a:endParaRPr lang="en-US" sz="2200">
              <a:ea typeface="+mn-lt"/>
              <a:cs typeface="+mn-lt"/>
            </a:endParaRPr>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07188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Created and ad</a:t>
            </a:r>
            <a:r>
              <a:rPr lang="en-US" sz="2200" dirty="0">
                <a:solidFill>
                  <a:schemeClr val="accent3">
                    <a:lumMod val="25000"/>
                  </a:schemeClr>
                </a:solidFill>
                <a:latin typeface="Calibri"/>
                <a:cs typeface="Calibri"/>
              </a:rPr>
              <a:t>ded objects to a folium map to get visual cues to see which geographic and infrastructure features.</a:t>
            </a:r>
          </a:p>
          <a:p>
            <a:pPr>
              <a:lnSpc>
                <a:spcPct val="100000"/>
              </a:lnSpc>
              <a:spcBef>
                <a:spcPts val="1400"/>
              </a:spcBef>
            </a:pPr>
            <a:r>
              <a:rPr lang="en-US" sz="2200" dirty="0">
                <a:solidFill>
                  <a:schemeClr val="accent3">
                    <a:lumMod val="25000"/>
                  </a:schemeClr>
                </a:solidFill>
                <a:latin typeface="Calibri"/>
                <a:cs typeface="Calibri"/>
              </a:rPr>
              <a:t>All launch sites were marked with dot and circles to mark the surrounding area.</a:t>
            </a:r>
          </a:p>
          <a:p>
            <a:pPr>
              <a:lnSpc>
                <a:spcPct val="100000"/>
              </a:lnSpc>
              <a:spcBef>
                <a:spcPts val="1400"/>
              </a:spcBef>
            </a:pPr>
            <a:r>
              <a:rPr lang="en-US" sz="2200" dirty="0">
                <a:solidFill>
                  <a:schemeClr val="accent3">
                    <a:lumMod val="25000"/>
                  </a:schemeClr>
                </a:solidFill>
                <a:latin typeface="Calibri"/>
                <a:cs typeface="Calibri"/>
              </a:rPr>
              <a:t>Failed and successful launches were marked at each launch site using cluster.</a:t>
            </a:r>
          </a:p>
          <a:p>
            <a:pPr>
              <a:lnSpc>
                <a:spcPct val="100000"/>
              </a:lnSpc>
              <a:spcBef>
                <a:spcPts val="1400"/>
              </a:spcBef>
            </a:pPr>
            <a:r>
              <a:rPr lang="en-US" sz="2200" dirty="0">
                <a:solidFill>
                  <a:schemeClr val="accent3">
                    <a:lumMod val="25000"/>
                  </a:schemeClr>
                </a:solidFill>
                <a:latin typeface="Calibri"/>
                <a:cs typeface="Calibri"/>
              </a:rPr>
              <a:t>Distances to coastlines, railways, highways and cities were noted and marked with lines to give a sense of the distances.</a:t>
            </a:r>
          </a:p>
          <a:p>
            <a:pPr>
              <a:lnSpc>
                <a:spcPct val="100000"/>
              </a:lnSpc>
              <a:spcBef>
                <a:spcPts val="1400"/>
              </a:spcBef>
            </a:pPr>
            <a:endParaRPr lang="en-US" sz="2200" dirty="0">
              <a:solidFill>
                <a:schemeClr val="accent3">
                  <a:lumMod val="25000"/>
                </a:schemeClr>
              </a:solidFill>
              <a:latin typeface="Calibri"/>
              <a:cs typeface="Calibri"/>
            </a:endParaRPr>
          </a:p>
          <a:p>
            <a:pPr>
              <a:lnSpc>
                <a:spcPct val="100000"/>
              </a:lnSpc>
              <a:spcBef>
                <a:spcPts val="1400"/>
              </a:spcBef>
            </a:pPr>
            <a:r>
              <a:rPr lang="en-US" sz="2200" dirty="0">
                <a:ea typeface="+mn-lt"/>
                <a:cs typeface="+mn-lt"/>
                <a:hlinkClick r:id="rId3"/>
              </a:rPr>
              <a:t>https://github.com/Tex6298/SpaceY/blob/main/Lab_5_Interactive%20Visual%20Analytics%20with%20Folium%20lab.ipynb</a:t>
            </a:r>
            <a:r>
              <a:rPr lang="en-US" sz="2200" dirty="0">
                <a:ea typeface="+mn-lt"/>
                <a:cs typeface="+mn-lt"/>
              </a:rPr>
              <a:t> </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ea typeface="+mn-lt"/>
                <a:cs typeface="+mn-lt"/>
              </a:rPr>
              <a:t>Launch Site Drop-down Input Component with complementary callback function to render </a:t>
            </a:r>
            <a:r>
              <a:rPr lang="en-US" sz="2200" dirty="0">
                <a:latin typeface="Consolas"/>
                <a:ea typeface="+mn-lt"/>
                <a:cs typeface="+mn-lt"/>
              </a:rPr>
              <a:t>success-pie-chart</a:t>
            </a:r>
            <a:r>
              <a:rPr lang="en-US" sz="2200" dirty="0">
                <a:ea typeface="+mn-lt"/>
                <a:cs typeface="+mn-lt"/>
              </a:rPr>
              <a:t> based dropdown selection for dynamic viewing of pie charts of different launch sites.</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Range Slider to Select Payload with </a:t>
            </a:r>
            <a:r>
              <a:rPr lang="en-US" sz="2200" dirty="0" err="1">
                <a:ea typeface="+mn-lt"/>
                <a:cs typeface="+mn-lt"/>
              </a:rPr>
              <a:t>complementart</a:t>
            </a:r>
            <a:r>
              <a:rPr lang="en-US" sz="2200" dirty="0">
                <a:ea typeface="+mn-lt"/>
                <a:cs typeface="+mn-lt"/>
              </a:rPr>
              <a:t> callback function to render the </a:t>
            </a:r>
            <a:r>
              <a:rPr lang="en-US" sz="2200" dirty="0">
                <a:latin typeface="Consolas"/>
                <a:ea typeface="+mn-lt"/>
                <a:cs typeface="+mn-lt"/>
              </a:rPr>
              <a:t>success-payload-scatter-chart</a:t>
            </a:r>
            <a:r>
              <a:rPr lang="en-US" sz="2200" dirty="0">
                <a:ea typeface="+mn-lt"/>
                <a:cs typeface="+mn-lt"/>
              </a:rPr>
              <a:t> scatter plot for dynamic viewing of success rates over custom payloads.</a:t>
            </a:r>
            <a:endParaRPr lang="en-US" sz="2200"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hlinkClick r:id="rId3"/>
              </a:rPr>
              <a:t>https://github.com/Tex6298/SpaceY/blob/main/Lab_5b_%20spacex_dash_app.py</a:t>
            </a:r>
            <a:r>
              <a:rPr lang="en-US" sz="2200" dirty="0">
                <a:ea typeface="+mn-lt"/>
                <a:cs typeface="+mn-lt"/>
              </a:rPr>
              <a:t> </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697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Mission Data were prepared as input and output variables and split into training and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was fit to different ML strategies</a:t>
            </a:r>
          </a:p>
          <a:p>
            <a:pPr>
              <a:lnSpc>
                <a:spcPct val="100000"/>
              </a:lnSpc>
              <a:spcBef>
                <a:spcPts val="1400"/>
              </a:spcBef>
            </a:pPr>
            <a:r>
              <a:rPr lang="en-US" sz="2200" dirty="0">
                <a:solidFill>
                  <a:schemeClr val="accent3">
                    <a:lumMod val="25000"/>
                  </a:schemeClr>
                </a:solidFill>
                <a:latin typeface="Abadi"/>
              </a:rPr>
              <a:t>Best parameters were found using cross-validation grid search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hlinkClick r:id="rId3"/>
              </a:rPr>
              <a:t>https://github.com/Tex6298/SpaceY/blob/main/Lab_6_Machine_Learning_Prediciton_Lab.ipynb</a:t>
            </a:r>
            <a:r>
              <a:rPr lang="en-US" sz="2200" dirty="0">
                <a:ea typeface="+mn-lt"/>
                <a:cs typeface="+mn-lt"/>
              </a:rPr>
              <a:t> </a:t>
            </a:r>
            <a:endParaRPr lang="en-US" dirty="0">
              <a:ea typeface="+mn-lt"/>
              <a:cs typeface="+mn-lt"/>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5" descr="Diagram&#10;&#10;Description automatically generated">
            <a:extLst>
              <a:ext uri="{FF2B5EF4-FFF2-40B4-BE49-F238E27FC236}">
                <a16:creationId xmlns:a16="http://schemas.microsoft.com/office/drawing/2014/main" id="{D51E9AA5-0F8E-CBDE-B4F8-4208D2DA4D1F}"/>
              </a:ext>
            </a:extLst>
          </p:cNvPr>
          <p:cNvPicPr>
            <a:picLocks noChangeAspect="1"/>
          </p:cNvPicPr>
          <p:nvPr/>
        </p:nvPicPr>
        <p:blipFill>
          <a:blip r:embed="rId4"/>
          <a:stretch>
            <a:fillRect/>
          </a:stretch>
        </p:blipFill>
        <p:spPr>
          <a:xfrm>
            <a:off x="6398919" y="1935312"/>
            <a:ext cx="5019792" cy="415446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051930"/>
            <a:ext cx="4669837" cy="3719513"/>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Average success rate 0.66, Success rate improved year on year,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ES-L1, GEO, HEO &amp; SSO missions had 100%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LEO success rate improved with time while there is no evidence of improvements for GTO </a:t>
            </a:r>
          </a:p>
          <a:p>
            <a:pPr>
              <a:lnSpc>
                <a:spcPct val="100000"/>
              </a:lnSpc>
              <a:spcBef>
                <a:spcPts val="1400"/>
              </a:spcBef>
            </a:pPr>
            <a:r>
              <a:rPr lang="en-US" sz="2200" dirty="0">
                <a:solidFill>
                  <a:schemeClr val="accent3">
                    <a:lumMod val="25000"/>
                  </a:schemeClr>
                </a:solidFill>
                <a:latin typeface="Abadi"/>
              </a:rPr>
              <a:t>Heavy payloads was correlated with higher success rate but not for GTO</a:t>
            </a:r>
          </a:p>
          <a:p>
            <a:pPr>
              <a:lnSpc>
                <a:spcPct val="100000"/>
              </a:lnSpc>
              <a:spcBef>
                <a:spcPts val="1400"/>
              </a:spcBef>
            </a:pPr>
            <a:r>
              <a:rPr lang="en-US" sz="2200" dirty="0">
                <a:solidFill>
                  <a:schemeClr val="accent3">
                    <a:lumMod val="25000"/>
                  </a:schemeClr>
                </a:solidFill>
                <a:latin typeface="Abadi"/>
              </a:rPr>
              <a:t>No heavy payload missions were launched from VAFB-SLC launch </a:t>
            </a:r>
          </a:p>
          <a:p>
            <a:pPr>
              <a:lnSpc>
                <a:spcPct val="100000"/>
              </a:lnSpc>
              <a:spcBef>
                <a:spcPts val="1400"/>
              </a:spcBef>
            </a:pPr>
            <a:r>
              <a:rPr lang="en-US" sz="2200" dirty="0">
                <a:solidFill>
                  <a:schemeClr val="accent3">
                    <a:lumMod val="25000"/>
                  </a:schemeClr>
                </a:solidFill>
                <a:latin typeface="Abadi"/>
              </a:rPr>
              <a:t>All predictive models were very good with an accuracy between 0.85 and 0.9</a:t>
            </a:r>
          </a:p>
          <a:p>
            <a:pPr>
              <a:lnSpc>
                <a:spcPct val="100000"/>
              </a:lnSpc>
              <a:spcBef>
                <a:spcPts val="1400"/>
              </a:spcBef>
            </a:pPr>
            <a:r>
              <a:rPr lang="en-US" sz="2200" dirty="0">
                <a:solidFill>
                  <a:schemeClr val="accent3">
                    <a:lumMod val="25000"/>
                  </a:schemeClr>
                </a:solidFill>
                <a:latin typeface="Abadi"/>
              </a:rPr>
              <a:t>Best predictive analysis results were from classification tree method with an accuracy of 0.889</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4" descr="Map&#10;&#10;Description automatically generated">
            <a:extLst>
              <a:ext uri="{FF2B5EF4-FFF2-40B4-BE49-F238E27FC236}">
                <a16:creationId xmlns:a16="http://schemas.microsoft.com/office/drawing/2014/main" id="{3EA2B5D2-FA1D-15D6-F6CF-563210EC5D2A}"/>
              </a:ext>
            </a:extLst>
          </p:cNvPr>
          <p:cNvPicPr>
            <a:picLocks noChangeAspect="1"/>
          </p:cNvPicPr>
          <p:nvPr/>
        </p:nvPicPr>
        <p:blipFill>
          <a:blip r:embed="rId4"/>
          <a:stretch>
            <a:fillRect/>
          </a:stretch>
        </p:blipFill>
        <p:spPr>
          <a:xfrm>
            <a:off x="5514622" y="2276203"/>
            <a:ext cx="5668903" cy="326515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8711" y="2066917"/>
            <a:ext cx="9670756" cy="437721"/>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Scatter plot of Flight Number vs. Launch Site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7" descr="Chart, scatter chart&#10;&#10;Description automatically generated">
            <a:extLst>
              <a:ext uri="{FF2B5EF4-FFF2-40B4-BE49-F238E27FC236}">
                <a16:creationId xmlns:a16="http://schemas.microsoft.com/office/drawing/2014/main" id="{6895B74F-1AF9-0C1E-FDEC-305B279D0795}"/>
              </a:ext>
            </a:extLst>
          </p:cNvPr>
          <p:cNvPicPr>
            <a:picLocks noChangeAspect="1"/>
          </p:cNvPicPr>
          <p:nvPr/>
        </p:nvPicPr>
        <p:blipFill>
          <a:blip r:embed="rId3"/>
          <a:stretch>
            <a:fillRect/>
          </a:stretch>
        </p:blipFill>
        <p:spPr>
          <a:xfrm>
            <a:off x="602315" y="2559085"/>
            <a:ext cx="10852385" cy="31629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489200" cy="631885"/>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Scatter plot of Payload vs. Launch Site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F20FEE23-00E2-B88F-1D9F-057F22EC7556}"/>
              </a:ext>
            </a:extLst>
          </p:cNvPr>
          <p:cNvPicPr>
            <a:picLocks noChangeAspect="1"/>
          </p:cNvPicPr>
          <p:nvPr/>
        </p:nvPicPr>
        <p:blipFill>
          <a:blip r:embed="rId3"/>
          <a:stretch>
            <a:fillRect/>
          </a:stretch>
        </p:blipFill>
        <p:spPr>
          <a:xfrm>
            <a:off x="650994" y="2606901"/>
            <a:ext cx="10805346" cy="30929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643744"/>
            <a:ext cx="4703645" cy="75418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Bar chart for the success rate of each orbit type</a:t>
            </a:r>
            <a:endParaRPr lang="en-US">
              <a:solidFill>
                <a:schemeClr val="accent3">
                  <a:lumMod val="2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81F72C65-28E3-9FD2-C49D-3D44969B184A}"/>
              </a:ext>
            </a:extLst>
          </p:cNvPr>
          <p:cNvPicPr>
            <a:picLocks noChangeAspect="1"/>
          </p:cNvPicPr>
          <p:nvPr/>
        </p:nvPicPr>
        <p:blipFill>
          <a:blip r:embed="rId3"/>
          <a:stretch>
            <a:fillRect/>
          </a:stretch>
        </p:blipFill>
        <p:spPr>
          <a:xfrm>
            <a:off x="5514622" y="1710171"/>
            <a:ext cx="5142088" cy="462299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6886163" cy="46255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Scatter plot of Flight number vs. Orbit type</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0BF2B8C2-05E4-699B-219A-B4CC8992B288}"/>
              </a:ext>
            </a:extLst>
          </p:cNvPr>
          <p:cNvPicPr>
            <a:picLocks noChangeAspect="1"/>
          </p:cNvPicPr>
          <p:nvPr/>
        </p:nvPicPr>
        <p:blipFill>
          <a:blip r:embed="rId3"/>
          <a:stretch>
            <a:fillRect/>
          </a:stretch>
        </p:blipFill>
        <p:spPr>
          <a:xfrm>
            <a:off x="566325" y="2496111"/>
            <a:ext cx="10927644" cy="317340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112904" cy="396700"/>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29763A7C-C85B-09B9-E63A-4D466241423E}"/>
              </a:ext>
            </a:extLst>
          </p:cNvPr>
          <p:cNvPicPr>
            <a:picLocks noChangeAspect="1"/>
          </p:cNvPicPr>
          <p:nvPr/>
        </p:nvPicPr>
        <p:blipFill>
          <a:blip r:embed="rId3"/>
          <a:stretch>
            <a:fillRect/>
          </a:stretch>
        </p:blipFill>
        <p:spPr>
          <a:xfrm>
            <a:off x="575733" y="2454970"/>
            <a:ext cx="10908830" cy="33215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424424"/>
            <a:ext cx="5079940" cy="86707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Line chart of yearly average success rate</a:t>
            </a:r>
            <a:endParaRPr lang="en-US">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45CB0261-EFD2-A64F-3B1E-A45FABFD8DC0}"/>
              </a:ext>
            </a:extLst>
          </p:cNvPr>
          <p:cNvPicPr>
            <a:picLocks noChangeAspect="1"/>
          </p:cNvPicPr>
          <p:nvPr/>
        </p:nvPicPr>
        <p:blipFill>
          <a:blip r:embed="rId3"/>
          <a:stretch>
            <a:fillRect/>
          </a:stretch>
        </p:blipFill>
        <p:spPr>
          <a:xfrm>
            <a:off x="5815659" y="1507733"/>
            <a:ext cx="5226755" cy="46891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1894" y="4539881"/>
            <a:ext cx="9745589" cy="53838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query was used to list the individual launch site names.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Text&#10;&#10;Description automatically generated">
            <a:extLst>
              <a:ext uri="{FF2B5EF4-FFF2-40B4-BE49-F238E27FC236}">
                <a16:creationId xmlns:a16="http://schemas.microsoft.com/office/drawing/2014/main" id="{67CFE0B8-CDD5-1EFC-612A-4C404759F3F7}"/>
              </a:ext>
            </a:extLst>
          </p:cNvPr>
          <p:cNvPicPr>
            <a:picLocks noChangeAspect="1"/>
          </p:cNvPicPr>
          <p:nvPr/>
        </p:nvPicPr>
        <p:blipFill>
          <a:blip r:embed="rId3"/>
          <a:stretch>
            <a:fillRect/>
          </a:stretch>
        </p:blipFill>
        <p:spPr>
          <a:xfrm>
            <a:off x="613145" y="1536485"/>
            <a:ext cx="10832804" cy="24382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78385"/>
            <a:ext cx="9745589" cy="94005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5 results were called using the LIMIT function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ext&#10;&#10;Description automatically generated">
            <a:extLst>
              <a:ext uri="{FF2B5EF4-FFF2-40B4-BE49-F238E27FC236}">
                <a16:creationId xmlns:a16="http://schemas.microsoft.com/office/drawing/2014/main" id="{EF17014D-0F7C-81DB-6EDD-374DBA5E24FC}"/>
              </a:ext>
            </a:extLst>
          </p:cNvPr>
          <p:cNvPicPr>
            <a:picLocks noChangeAspect="1"/>
          </p:cNvPicPr>
          <p:nvPr/>
        </p:nvPicPr>
        <p:blipFill>
          <a:blip r:embed="rId3"/>
          <a:stretch>
            <a:fillRect/>
          </a:stretch>
        </p:blipFill>
        <p:spPr>
          <a:xfrm>
            <a:off x="331141" y="1619022"/>
            <a:ext cx="11398014" cy="28485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2380" y="4544364"/>
            <a:ext cx="9745589" cy="55074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Total payload mass was calculated using the SUM() function.</a:t>
            </a: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10;&#10;Description automatically generated">
            <a:extLst>
              <a:ext uri="{FF2B5EF4-FFF2-40B4-BE49-F238E27FC236}">
                <a16:creationId xmlns:a16="http://schemas.microsoft.com/office/drawing/2014/main" id="{334AA65F-55E0-5C72-7EBA-CE1DCD4EEB68}"/>
              </a:ext>
            </a:extLst>
          </p:cNvPr>
          <p:cNvPicPr>
            <a:picLocks noChangeAspect="1"/>
          </p:cNvPicPr>
          <p:nvPr/>
        </p:nvPicPr>
        <p:blipFill>
          <a:blip r:embed="rId3"/>
          <a:stretch>
            <a:fillRect/>
          </a:stretch>
        </p:blipFill>
        <p:spPr>
          <a:xfrm>
            <a:off x="359363" y="2111815"/>
            <a:ext cx="11332163" cy="18159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78513"/>
            <a:ext cx="9745589" cy="48489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Average payload of F9 v1.1 booster with the AVG() function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Text&#10;&#10;Description automatically generated">
            <a:extLst>
              <a:ext uri="{FF2B5EF4-FFF2-40B4-BE49-F238E27FC236}">
                <a16:creationId xmlns:a16="http://schemas.microsoft.com/office/drawing/2014/main" id="{A4184161-738E-48B4-D507-D9558B65F202}"/>
              </a:ext>
            </a:extLst>
          </p:cNvPr>
          <p:cNvPicPr>
            <a:picLocks noChangeAspect="1"/>
          </p:cNvPicPr>
          <p:nvPr/>
        </p:nvPicPr>
        <p:blipFill>
          <a:blip r:embed="rId3"/>
          <a:stretch>
            <a:fillRect/>
          </a:stretch>
        </p:blipFill>
        <p:spPr>
          <a:xfrm>
            <a:off x="472252" y="1587750"/>
            <a:ext cx="11238088" cy="16599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46810"/>
            <a:ext cx="9745589" cy="5507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landing listed using MIN() function on the date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10;&#10;Description automatically generated">
            <a:extLst>
              <a:ext uri="{FF2B5EF4-FFF2-40B4-BE49-F238E27FC236}">
                <a16:creationId xmlns:a16="http://schemas.microsoft.com/office/drawing/2014/main" id="{D251C3EF-49B5-9004-3FA6-06D2F0A1AAE0}"/>
              </a:ext>
            </a:extLst>
          </p:cNvPr>
          <p:cNvPicPr>
            <a:picLocks noChangeAspect="1"/>
          </p:cNvPicPr>
          <p:nvPr/>
        </p:nvPicPr>
        <p:blipFill>
          <a:blip r:embed="rId3"/>
          <a:stretch>
            <a:fillRect/>
          </a:stretch>
        </p:blipFill>
        <p:spPr>
          <a:xfrm>
            <a:off x="368771" y="1684937"/>
            <a:ext cx="11454458" cy="18418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1717"/>
            <a:ext cx="9608842" cy="4052466"/>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Data collection using calls from the publicly available data through the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Web scraping using the SpaceX website for Launch information, putting useful </a:t>
            </a:r>
            <a:r>
              <a:rPr lang="en-US" sz="2200" dirty="0" err="1">
                <a:solidFill>
                  <a:schemeClr val="accent3">
                    <a:lumMod val="25000"/>
                  </a:schemeClr>
                </a:solidFill>
                <a:latin typeface="Abadi"/>
              </a:rPr>
              <a:t>collumns</a:t>
            </a:r>
            <a:r>
              <a:rPr lang="en-US" sz="2200" dirty="0">
                <a:solidFill>
                  <a:schemeClr val="accent3">
                    <a:lumMod val="25000"/>
                  </a:schemeClr>
                </a:solidFill>
                <a:latin typeface="Abadi"/>
              </a:rPr>
              <a: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wrangling by means of filtering data based on mission parameters and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EDA with SQL using IBM db2 API to store and query data to identify which rockets had more successful missions and which carried the biggest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 EDA with interactive visual analysis using Folium to display in context of the earth where missions were successful and what parameters are requirements for a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i.e</a:t>
            </a:r>
            <a:r>
              <a:rPr lang="en-US" sz="2200" dirty="0">
                <a:solidFill>
                  <a:schemeClr val="accent3">
                    <a:lumMod val="25000"/>
                  </a:schemeClr>
                </a:solidFill>
                <a:latin typeface="Abadi"/>
              </a:rPr>
              <a:t> proximity to the public and logistical resources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EDA with interactive visual analysis using Dash to be </a:t>
            </a:r>
            <a:r>
              <a:rPr lang="en-US" sz="2200" dirty="0" err="1">
                <a:solidFill>
                  <a:schemeClr val="accent3">
                    <a:lumMod val="25000"/>
                  </a:schemeClr>
                </a:solidFill>
                <a:latin typeface="Abadi"/>
              </a:rPr>
              <a:t>abe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toquicklyaccess</a:t>
            </a:r>
            <a:r>
              <a:rPr lang="en-US" sz="2200" dirty="0">
                <a:solidFill>
                  <a:schemeClr val="accent3">
                    <a:lumMod val="25000"/>
                  </a:schemeClr>
                </a:solidFill>
                <a:latin typeface="Abadi"/>
              </a:rPr>
              <a:t> different information about the launch sites and payloads without having to make a new graph for every </a:t>
            </a:r>
            <a:r>
              <a:rPr lang="en-US" sz="2200" dirty="0" err="1">
                <a:solidFill>
                  <a:schemeClr val="accent3">
                    <a:lumMod val="25000"/>
                  </a:schemeClr>
                </a:solidFill>
                <a:latin typeface="Abadi"/>
              </a:rPr>
              <a:t>paraeter</a:t>
            </a:r>
            <a:r>
              <a:rPr lang="en-US" sz="2200" dirty="0">
                <a:solidFill>
                  <a:schemeClr val="accent3">
                    <a:lumMod val="25000"/>
                  </a:schemeClr>
                </a:solidFill>
                <a:latin typeface="Abadi"/>
              </a:rPr>
              <a:t>, one can select the </a:t>
            </a:r>
            <a:r>
              <a:rPr lang="en-US" sz="2200" dirty="0" err="1">
                <a:solidFill>
                  <a:schemeClr val="accent3">
                    <a:lumMod val="25000"/>
                  </a:schemeClr>
                </a:solidFill>
                <a:latin typeface="Abadi"/>
              </a:rPr>
              <a:t>reas</a:t>
            </a:r>
            <a:r>
              <a:rPr lang="en-US" sz="2200" dirty="0">
                <a:solidFill>
                  <a:schemeClr val="accent3">
                    <a:lumMod val="25000"/>
                  </a:schemeClr>
                </a:solidFill>
                <a:latin typeface="Abadi"/>
              </a:rPr>
              <a:t> of interest and get an impression using appropriate </a:t>
            </a:r>
            <a:r>
              <a:rPr lang="en-US" sz="2200" dirty="0" err="1">
                <a:solidFill>
                  <a:schemeClr val="accent3">
                    <a:lumMod val="25000"/>
                  </a:schemeClr>
                </a:solidFill>
                <a:latin typeface="Abadi"/>
              </a:rPr>
              <a:t>visaul</a:t>
            </a:r>
            <a:r>
              <a:rPr lang="en-US" sz="2200" dirty="0">
                <a:solidFill>
                  <a:schemeClr val="accent3">
                    <a:lumMod val="25000"/>
                  </a:schemeClr>
                </a:solidFill>
                <a:latin typeface="Abadi"/>
              </a:rPr>
              <a:t> tools</a:t>
            </a:r>
          </a:p>
          <a:p>
            <a:pPr>
              <a:lnSpc>
                <a:spcPct val="100000"/>
              </a:lnSpc>
              <a:spcBef>
                <a:spcPts val="1400"/>
              </a:spcBef>
            </a:pPr>
            <a:r>
              <a:rPr lang="en-US" sz="2200" dirty="0">
                <a:solidFill>
                  <a:schemeClr val="accent3">
                    <a:lumMod val="25000"/>
                  </a:schemeClr>
                </a:solidFill>
                <a:latin typeface="Abadi"/>
              </a:rPr>
              <a:t>Machine learning using scikit-learn to develop, compare select the best predictive model trained and </a:t>
            </a:r>
            <a:r>
              <a:rPr lang="en-US" sz="2200" dirty="0" err="1">
                <a:solidFill>
                  <a:schemeClr val="accent3">
                    <a:lumMod val="25000"/>
                  </a:schemeClr>
                </a:solidFill>
                <a:latin typeface="Abadi"/>
              </a:rPr>
              <a:t>teted</a:t>
            </a:r>
            <a:r>
              <a:rPr lang="en-US" sz="2200" dirty="0">
                <a:solidFill>
                  <a:schemeClr val="accent3">
                    <a:lumMod val="25000"/>
                  </a:schemeClr>
                </a:solidFill>
                <a:latin typeface="Abadi"/>
              </a:rPr>
              <a:t> on the cleaned and collected data  from SpaceX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 summary our model can predict launch outcome based on launch site location, payload and rocket used to an accuracy of more than 0.85</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36529" y="1835032"/>
            <a:ext cx="8475589" cy="89882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5">
            <a:extLst>
              <a:ext uri="{FF2B5EF4-FFF2-40B4-BE49-F238E27FC236}">
                <a16:creationId xmlns:a16="http://schemas.microsoft.com/office/drawing/2014/main" id="{2756847A-4D24-8DBF-24DF-F70CBB4F382C}"/>
              </a:ext>
            </a:extLst>
          </p:cNvPr>
          <p:cNvPicPr>
            <a:picLocks noChangeAspect="1"/>
          </p:cNvPicPr>
          <p:nvPr/>
        </p:nvPicPr>
        <p:blipFill>
          <a:blip r:embed="rId3"/>
          <a:stretch>
            <a:fillRect/>
          </a:stretch>
        </p:blipFill>
        <p:spPr>
          <a:xfrm>
            <a:off x="766791" y="1625600"/>
            <a:ext cx="1185158" cy="5046133"/>
          </a:xfrm>
          <a:prstGeom prst="rect">
            <a:avLst/>
          </a:prstGeom>
        </p:spPr>
      </p:pic>
      <p:pic>
        <p:nvPicPr>
          <p:cNvPr id="6" name="Picture 6" descr="Graphical user interface, website&#10;&#10;Description automatically generated">
            <a:extLst>
              <a:ext uri="{FF2B5EF4-FFF2-40B4-BE49-F238E27FC236}">
                <a16:creationId xmlns:a16="http://schemas.microsoft.com/office/drawing/2014/main" id="{DBBBDF89-145C-3C3D-E946-3E76E6751528}"/>
              </a:ext>
            </a:extLst>
          </p:cNvPr>
          <p:cNvPicPr>
            <a:picLocks noChangeAspect="1"/>
          </p:cNvPicPr>
          <p:nvPr/>
        </p:nvPicPr>
        <p:blipFill>
          <a:blip r:embed="rId4"/>
          <a:stretch>
            <a:fillRect/>
          </a:stretch>
        </p:blipFill>
        <p:spPr>
          <a:xfrm>
            <a:off x="1939807" y="2599687"/>
            <a:ext cx="9544756" cy="943664"/>
          </a:xfrm>
          <a:prstGeom prst="rect">
            <a:avLst/>
          </a:prstGeom>
        </p:spPr>
      </p:pic>
      <p:sp>
        <p:nvSpPr>
          <p:cNvPr id="9" name="Content Placeholder 4">
            <a:extLst>
              <a:ext uri="{FF2B5EF4-FFF2-40B4-BE49-F238E27FC236}">
                <a16:creationId xmlns:a16="http://schemas.microsoft.com/office/drawing/2014/main" id="{3195A1FD-963B-0A16-BB85-312944AB1D67}"/>
              </a:ext>
            </a:extLst>
          </p:cNvPr>
          <p:cNvSpPr txBox="1">
            <a:spLocks/>
          </p:cNvSpPr>
          <p:nvPr/>
        </p:nvSpPr>
        <p:spPr>
          <a:xfrm>
            <a:off x="1938410" y="3699581"/>
            <a:ext cx="8475589" cy="8988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Payload range was defined using the WHERE modifier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75032"/>
            <a:ext cx="9745589" cy="48489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Total missions listed by outcome we listed using the Group By query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6" descr="Text&#10;&#10;Description automatically generated">
            <a:extLst>
              <a:ext uri="{FF2B5EF4-FFF2-40B4-BE49-F238E27FC236}">
                <a16:creationId xmlns:a16="http://schemas.microsoft.com/office/drawing/2014/main" id="{6CC77DC7-274F-E167-7158-40D884169E1D}"/>
              </a:ext>
            </a:extLst>
          </p:cNvPr>
          <p:cNvPicPr>
            <a:picLocks noChangeAspect="1"/>
          </p:cNvPicPr>
          <p:nvPr/>
        </p:nvPicPr>
        <p:blipFill>
          <a:blip r:embed="rId3"/>
          <a:stretch>
            <a:fillRect/>
          </a:stretch>
        </p:blipFill>
        <p:spPr>
          <a:xfrm>
            <a:off x="763883" y="1658229"/>
            <a:ext cx="10664236" cy="22245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86143"/>
            <a:ext cx="9745589" cy="39082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Boosters that carried maximum payload listed using a subquery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10;&#10;Description automatically generated">
            <a:extLst>
              <a:ext uri="{FF2B5EF4-FFF2-40B4-BE49-F238E27FC236}">
                <a16:creationId xmlns:a16="http://schemas.microsoft.com/office/drawing/2014/main" id="{0141EC4A-A8EC-0BE5-0338-2FE708E5104E}"/>
              </a:ext>
            </a:extLst>
          </p:cNvPr>
          <p:cNvPicPr>
            <a:picLocks noChangeAspect="1"/>
          </p:cNvPicPr>
          <p:nvPr/>
        </p:nvPicPr>
        <p:blipFill>
          <a:blip r:embed="rId3"/>
          <a:stretch>
            <a:fillRect/>
          </a:stretch>
        </p:blipFill>
        <p:spPr>
          <a:xfrm>
            <a:off x="773289" y="1278557"/>
            <a:ext cx="10513718" cy="43008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1862" y="4393846"/>
            <a:ext cx="9745589" cy="62600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2015 launch records were found querying a combination of LIKE and % wildcard symbol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6" descr="Text&#10;&#10;Description automatically generated">
            <a:extLst>
              <a:ext uri="{FF2B5EF4-FFF2-40B4-BE49-F238E27FC236}">
                <a16:creationId xmlns:a16="http://schemas.microsoft.com/office/drawing/2014/main" id="{4ADB066B-4B1C-48FF-0CBA-F7BF4744C4CA}"/>
              </a:ext>
            </a:extLst>
          </p:cNvPr>
          <p:cNvPicPr>
            <a:picLocks noChangeAspect="1"/>
          </p:cNvPicPr>
          <p:nvPr/>
        </p:nvPicPr>
        <p:blipFill>
          <a:blip r:embed="rId3"/>
          <a:stretch>
            <a:fillRect/>
          </a:stretch>
        </p:blipFill>
        <p:spPr>
          <a:xfrm>
            <a:off x="585141" y="1583556"/>
            <a:ext cx="10871199" cy="19693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20291"/>
            <a:ext cx="9745589" cy="80474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Landing outcomes range was listed using the BETWEEN and were ranked using DESC and ORGER BY query calls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Text&#10;&#10;Description automatically generated">
            <a:extLst>
              <a:ext uri="{FF2B5EF4-FFF2-40B4-BE49-F238E27FC236}">
                <a16:creationId xmlns:a16="http://schemas.microsoft.com/office/drawing/2014/main" id="{47A32459-E492-EE43-094F-259907A73984}"/>
              </a:ext>
            </a:extLst>
          </p:cNvPr>
          <p:cNvPicPr>
            <a:picLocks noChangeAspect="1"/>
          </p:cNvPicPr>
          <p:nvPr/>
        </p:nvPicPr>
        <p:blipFill>
          <a:blip r:embed="rId3"/>
          <a:stretch>
            <a:fillRect/>
          </a:stretch>
        </p:blipFill>
        <p:spPr>
          <a:xfrm>
            <a:off x="810919" y="1405251"/>
            <a:ext cx="7729125" cy="4038090"/>
          </a:xfrm>
          <a:prstGeom prst="rect">
            <a:avLst/>
          </a:prstGeom>
        </p:spPr>
      </p:pic>
      <p:pic>
        <p:nvPicPr>
          <p:cNvPr id="6" name="Picture 6">
            <a:extLst>
              <a:ext uri="{FF2B5EF4-FFF2-40B4-BE49-F238E27FC236}">
                <a16:creationId xmlns:a16="http://schemas.microsoft.com/office/drawing/2014/main" id="{CED29F76-8761-D05A-DE3C-91CCE0D03E4E}"/>
              </a:ext>
            </a:extLst>
          </p:cNvPr>
          <p:cNvPicPr>
            <a:picLocks noChangeAspect="1"/>
          </p:cNvPicPr>
          <p:nvPr/>
        </p:nvPicPr>
        <p:blipFill>
          <a:blip r:embed="rId4"/>
          <a:stretch>
            <a:fillRect/>
          </a:stretch>
        </p:blipFill>
        <p:spPr>
          <a:xfrm>
            <a:off x="8907596" y="1409230"/>
            <a:ext cx="1789846" cy="41148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54809"/>
            <a:ext cx="9745589" cy="135978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sites are located on far coasts and to the south</a:t>
            </a:r>
            <a:endParaRPr lang="en-US" sz="2200" dirty="0" err="1">
              <a:solidFill>
                <a:schemeClr val="accent3">
                  <a:lumMod val="25000"/>
                </a:schemeClr>
              </a:solidFill>
              <a:latin typeface="Abadi"/>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Two are too close together to read in a zoomed out map</a:t>
            </a:r>
          </a:p>
          <a:p>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IBM Plex Mono SemiBold"/>
              </a:rPr>
              <a:t>all launch sites on a map</a:t>
            </a:r>
            <a:endParaRPr lang="en-US" dirty="0"/>
          </a:p>
          <a:p>
            <a:endParaRPr lang="en-US" dirty="0">
              <a:solidFill>
                <a:srgbClr val="0B49CB"/>
              </a:solidFill>
              <a:latin typeface="Abadi"/>
            </a:endParaRPr>
          </a:p>
        </p:txBody>
      </p:sp>
      <p:pic>
        <p:nvPicPr>
          <p:cNvPr id="4" name="Picture 5" descr="Map&#10;&#10;Description automatically generated">
            <a:extLst>
              <a:ext uri="{FF2B5EF4-FFF2-40B4-BE49-F238E27FC236}">
                <a16:creationId xmlns:a16="http://schemas.microsoft.com/office/drawing/2014/main" id="{A87F9723-66B7-1890-2F89-BE7C54D8FC28}"/>
              </a:ext>
            </a:extLst>
          </p:cNvPr>
          <p:cNvPicPr>
            <a:picLocks noChangeAspect="1"/>
          </p:cNvPicPr>
          <p:nvPr/>
        </p:nvPicPr>
        <p:blipFill>
          <a:blip r:embed="rId3"/>
          <a:stretch>
            <a:fillRect/>
          </a:stretch>
        </p:blipFill>
        <p:spPr>
          <a:xfrm>
            <a:off x="773289" y="1506628"/>
            <a:ext cx="10325570" cy="279111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39477"/>
            <a:ext cx="9745589" cy="607190"/>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Success/failed missions were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coded and marked using a marker cluster, clicking on the launch site shows the individual missions in red for failed or green for successful</a:t>
            </a:r>
            <a:endParaRPr lang="en-US" dirty="0">
              <a:solidFill>
                <a:schemeClr val="accent3">
                  <a:lumMod val="25000"/>
                </a:schemeClr>
              </a:solidFill>
              <a:latin typeface="Calibri" panose="020F0502020204030204"/>
              <a:cs typeface="Calibri" panose="020F0502020204030204"/>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IBM Plex Mono SemiBold"/>
              </a:rPr>
              <a:t>success/failed launches</a:t>
            </a:r>
            <a:endParaRPr lang="en-US" dirty="0"/>
          </a:p>
          <a:p>
            <a:endParaRPr lang="en-US" dirty="0">
              <a:solidFill>
                <a:srgbClr val="0B49CB"/>
              </a:solidFill>
              <a:latin typeface="Abadi"/>
            </a:endParaRPr>
          </a:p>
        </p:txBody>
      </p:sp>
      <p:pic>
        <p:nvPicPr>
          <p:cNvPr id="2" name="Picture 3" descr="A picture containing indoor&#10;&#10;Description automatically generated">
            <a:extLst>
              <a:ext uri="{FF2B5EF4-FFF2-40B4-BE49-F238E27FC236}">
                <a16:creationId xmlns:a16="http://schemas.microsoft.com/office/drawing/2014/main" id="{B9E02963-6724-8605-D36D-B72CE2574D1C}"/>
              </a:ext>
            </a:extLst>
          </p:cNvPr>
          <p:cNvPicPr>
            <a:picLocks noChangeAspect="1"/>
          </p:cNvPicPr>
          <p:nvPr/>
        </p:nvPicPr>
        <p:blipFill>
          <a:blip r:embed="rId3"/>
          <a:stretch>
            <a:fillRect/>
          </a:stretch>
        </p:blipFill>
        <p:spPr>
          <a:xfrm>
            <a:off x="4169363" y="1405922"/>
            <a:ext cx="3467570" cy="297371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4158" y="1493133"/>
            <a:ext cx="4590272" cy="4700527"/>
          </a:xfrm>
          <a:prstGeom prst="rect">
            <a:avLst/>
          </a:prstGeom>
        </p:spPr>
        <p:txBody>
          <a:bodyPr lIns="91440" tIns="45720" rIns="91440" bIns="45720" anchor="t">
            <a:normAutofit fontScale="85000" lnSpcReduction="20000"/>
          </a:bodyPr>
          <a:lstStyle/>
          <a:p>
            <a:pPr>
              <a:buNone/>
            </a:pPr>
            <a:r>
              <a:rPr lang="en-US" sz="2200" dirty="0">
                <a:ea typeface="+mn-lt"/>
                <a:cs typeface="+mn-lt"/>
              </a:rPr>
              <a:t>Lines and distance of feature to launch site were marked on the map </a:t>
            </a:r>
          </a:p>
          <a:p>
            <a:pPr>
              <a:buNone/>
            </a:pPr>
            <a:r>
              <a:rPr lang="en-US" sz="2200" dirty="0">
                <a:ea typeface="+mn-lt"/>
                <a:cs typeface="+mn-lt"/>
              </a:rPr>
              <a:t>Launch sites are between 0.5-1.5km from railways.</a:t>
            </a:r>
            <a:endParaRPr lang="en-US">
              <a:cs typeface="Calibri"/>
            </a:endParaRPr>
          </a:p>
          <a:p>
            <a:pPr>
              <a:buNone/>
            </a:pPr>
            <a:r>
              <a:rPr lang="en-US" sz="2200" dirty="0">
                <a:ea typeface="+mn-lt"/>
                <a:cs typeface="+mn-lt"/>
              </a:rPr>
              <a:t>Launch sites are between 0.6-5km from highways.</a:t>
            </a:r>
            <a:endParaRPr lang="en-US" dirty="0"/>
          </a:p>
          <a:p>
            <a:pPr>
              <a:buNone/>
            </a:pPr>
            <a:r>
              <a:rPr lang="en-US" sz="2200" dirty="0">
                <a:ea typeface="+mn-lt"/>
                <a:cs typeface="+mn-lt"/>
              </a:rPr>
              <a:t>Launch sites are between 0.8-8km from coastline.</a:t>
            </a:r>
            <a:endParaRPr lang="en-US" dirty="0"/>
          </a:p>
          <a:p>
            <a:pPr>
              <a:buNone/>
            </a:pPr>
            <a:r>
              <a:rPr lang="en-US" sz="2200" dirty="0">
                <a:ea typeface="+mn-lt"/>
                <a:cs typeface="+mn-lt"/>
              </a:rPr>
              <a:t>Launch sites are more than 14km from cities.</a:t>
            </a:r>
            <a:endParaRPr lang="en-US" dirty="0"/>
          </a:p>
          <a:p>
            <a:pPr>
              <a:buNone/>
            </a:pPr>
            <a:r>
              <a:rPr lang="en-US" sz="2200" dirty="0">
                <a:ea typeface="+mn-lt"/>
                <a:cs typeface="+mn-lt"/>
              </a:rPr>
              <a:t>Railways and highways are probably useful to have nearby for logistics.</a:t>
            </a:r>
            <a:endParaRPr lang="en-US" dirty="0"/>
          </a:p>
          <a:p>
            <a:pPr>
              <a:buNone/>
            </a:pPr>
            <a:r>
              <a:rPr lang="en-US" sz="2200" dirty="0">
                <a:ea typeface="+mn-lt"/>
                <a:cs typeface="+mn-lt"/>
              </a:rPr>
              <a:t>Proximity coastlines probably has to do with the weather/atmosphere and removing a direction hazards can leave or approach a launch site.</a:t>
            </a:r>
            <a:endParaRPr lang="en-US" dirty="0"/>
          </a:p>
          <a:p>
            <a:pPr>
              <a:buNone/>
            </a:pPr>
            <a:r>
              <a:rPr lang="en-US" sz="2200" dirty="0">
                <a:ea typeface="+mn-lt"/>
                <a:cs typeface="+mn-lt"/>
              </a:rPr>
              <a:t>Keeping launch sites away from cities is definitely a safety and pollution consideration.</a:t>
            </a: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Important Features from Launch Site</a:t>
            </a:r>
          </a:p>
        </p:txBody>
      </p:sp>
      <p:pic>
        <p:nvPicPr>
          <p:cNvPr id="2" name="Picture 3" descr="A picture containing text, sky&#10;&#10;Description automatically generated">
            <a:extLst>
              <a:ext uri="{FF2B5EF4-FFF2-40B4-BE49-F238E27FC236}">
                <a16:creationId xmlns:a16="http://schemas.microsoft.com/office/drawing/2014/main" id="{344418DE-3A84-DD07-8A5A-58E691A87BF0}"/>
              </a:ext>
            </a:extLst>
          </p:cNvPr>
          <p:cNvPicPr>
            <a:picLocks noChangeAspect="1"/>
          </p:cNvPicPr>
          <p:nvPr/>
        </p:nvPicPr>
        <p:blipFill>
          <a:blip r:embed="rId3"/>
          <a:stretch>
            <a:fillRect/>
          </a:stretch>
        </p:blipFill>
        <p:spPr>
          <a:xfrm>
            <a:off x="6173141" y="1408228"/>
            <a:ext cx="5245570" cy="46248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790" y="1582194"/>
            <a:ext cx="7813933" cy="326293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IBM Plex Mono Text"/>
              </a:rPr>
              <a:t>SpaceY</a:t>
            </a:r>
            <a:r>
              <a:rPr lang="en-US" sz="2200" dirty="0">
                <a:solidFill>
                  <a:schemeClr val="accent3">
                    <a:lumMod val="25000"/>
                  </a:schemeClr>
                </a:solidFill>
                <a:latin typeface="IBM Plex Mono Text"/>
              </a:rPr>
              <a:t> wants to join the </a:t>
            </a:r>
            <a:r>
              <a:rPr lang="en-US" sz="2200" dirty="0" err="1">
                <a:solidFill>
                  <a:schemeClr val="accent3">
                    <a:lumMod val="25000"/>
                  </a:schemeClr>
                </a:solidFill>
                <a:latin typeface="IBM Plex Mono Text"/>
              </a:rPr>
              <a:t>spacerace</a:t>
            </a:r>
            <a:r>
              <a:rPr lang="en-US" sz="2200" dirty="0">
                <a:solidFill>
                  <a:schemeClr val="accent3">
                    <a:lumMod val="25000"/>
                  </a:schemeClr>
                </a:solidFill>
                <a:latin typeface="IBM Plex Mono Text"/>
              </a:rPr>
              <a:t> in competition with SpaceX to do that, we have to determine the state of the art and other factors involved to best use the technology.</a:t>
            </a:r>
          </a:p>
          <a:p>
            <a:pPr>
              <a:spcBef>
                <a:spcPts val="1400"/>
              </a:spcBef>
            </a:pPr>
            <a:r>
              <a:rPr lang="en-US" sz="2200" dirty="0">
                <a:solidFill>
                  <a:schemeClr val="accent3">
                    <a:lumMod val="25000"/>
                  </a:schemeClr>
                </a:solidFill>
                <a:latin typeface="Abadi"/>
              </a:rPr>
              <a:t>Goal of this project is to find, sort and use data to determine </a:t>
            </a:r>
            <a:r>
              <a:rPr lang="en-US" sz="2200" dirty="0">
                <a:solidFill>
                  <a:schemeClr val="accent3">
                    <a:lumMod val="25000"/>
                  </a:schemeClr>
                </a:solidFill>
                <a:latin typeface="IBM Plex Mono Text"/>
              </a:rPr>
              <a:t>What factors, when combined resulted in the most successful launch missions for </a:t>
            </a:r>
            <a:r>
              <a:rPr lang="en-US" sz="2200" dirty="0" err="1">
                <a:solidFill>
                  <a:schemeClr val="accent3">
                    <a:lumMod val="25000"/>
                  </a:schemeClr>
                </a:solidFill>
                <a:latin typeface="IBM Plex Mono Text"/>
              </a:rPr>
              <a:t>spacex</a:t>
            </a:r>
            <a:r>
              <a:rPr lang="en-US" sz="2200" dirty="0">
                <a:solidFill>
                  <a:schemeClr val="accent3">
                    <a:lumMod val="25000"/>
                  </a:schemeClr>
                </a:solidFill>
                <a:latin typeface="Abadi"/>
              </a:rPr>
              <a:t> to not have to go through the same trial and error and get a competitive advantage from their efforts. We want to avoid reinventing the wheel.</a:t>
            </a:r>
            <a:endParaRPr lang="en-US" dirty="0">
              <a:solidFill>
                <a:schemeClr val="accent3">
                  <a:lumMod val="25000"/>
                </a:schemeClr>
              </a:solidFill>
            </a:endParaRPr>
          </a:p>
          <a:p>
            <a:pPr>
              <a:spcBef>
                <a:spcPts val="1400"/>
              </a:spcBef>
            </a:pPr>
            <a:r>
              <a:rPr lang="en-US" sz="2200" dirty="0">
                <a:solidFill>
                  <a:schemeClr val="accent3">
                    <a:lumMod val="25000"/>
                  </a:schemeClr>
                </a:solidFill>
                <a:latin typeface="IBM Plex Mono Text"/>
              </a:rPr>
              <a:t>To do this we will use publicly available historical data and machine learning to build a model that determines which factors are most important for successful launches.</a:t>
            </a:r>
            <a:endParaRPr lang="en-US" sz="2200" dirty="0">
              <a:solidFill>
                <a:schemeClr val="accent3">
                  <a:lumMod val="25000"/>
                </a:schemeClr>
              </a:solidFill>
            </a:endParaRPr>
          </a:p>
          <a:p>
            <a:pPr>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6217"/>
            <a:ext cx="9745589" cy="550746"/>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Pie chart shows that most of the successful launches were from KSC LC-39A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Successful Launch by Launch Site</a:t>
            </a:r>
          </a:p>
        </p:txBody>
      </p:sp>
      <p:pic>
        <p:nvPicPr>
          <p:cNvPr id="2" name="Picture 3" descr="Chart, pie chart&#10;&#10;Description automatically generated">
            <a:extLst>
              <a:ext uri="{FF2B5EF4-FFF2-40B4-BE49-F238E27FC236}">
                <a16:creationId xmlns:a16="http://schemas.microsoft.com/office/drawing/2014/main" id="{0D15049E-251E-0029-F4C2-F6F2B92ACD09}"/>
              </a:ext>
            </a:extLst>
          </p:cNvPr>
          <p:cNvPicPr>
            <a:picLocks noChangeAspect="1"/>
          </p:cNvPicPr>
          <p:nvPr/>
        </p:nvPicPr>
        <p:blipFill>
          <a:blip r:embed="rId3"/>
          <a:stretch>
            <a:fillRect/>
          </a:stretch>
        </p:blipFill>
        <p:spPr>
          <a:xfrm>
            <a:off x="1460030" y="1325229"/>
            <a:ext cx="8509939" cy="42263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503921"/>
            <a:ext cx="10551583" cy="673042"/>
          </a:xfrm>
          <a:prstGeom prst="rect">
            <a:avLst/>
          </a:prstGeom>
        </p:spPr>
        <p:txBody>
          <a:bodyPr lIns="91440" tIns="45720" rIns="91440" bIns="45720" anchor="t">
            <a:normAutofit/>
          </a:bodyPr>
          <a:lstStyle/>
          <a:p>
            <a:pPr marL="0" indent="0">
              <a:buNone/>
            </a:pPr>
            <a:r>
              <a:rPr lang="en-US" dirty="0">
                <a:cs typeface="Calibri" panose="020F0502020204030204"/>
              </a:rPr>
              <a:t>The site with the most successful launched has a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Successful Launches from KSC LC-39A</a:t>
            </a:r>
            <a:endParaRPr lang="en-US" dirty="0"/>
          </a:p>
        </p:txBody>
      </p:sp>
      <p:pic>
        <p:nvPicPr>
          <p:cNvPr id="2" name="Picture 3" descr="Chart, pie chart&#10;&#10;Description automatically generated">
            <a:extLst>
              <a:ext uri="{FF2B5EF4-FFF2-40B4-BE49-F238E27FC236}">
                <a16:creationId xmlns:a16="http://schemas.microsoft.com/office/drawing/2014/main" id="{54DBC7C5-A21C-7842-78F6-321C0A014406}"/>
              </a:ext>
            </a:extLst>
          </p:cNvPr>
          <p:cNvPicPr>
            <a:picLocks noChangeAspect="1"/>
          </p:cNvPicPr>
          <p:nvPr/>
        </p:nvPicPr>
        <p:blipFill>
          <a:blip r:embed="rId3"/>
          <a:stretch>
            <a:fillRect/>
          </a:stretch>
        </p:blipFill>
        <p:spPr>
          <a:xfrm>
            <a:off x="1930401" y="1335058"/>
            <a:ext cx="8321791" cy="407499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12291"/>
            <a:ext cx="10414662" cy="96467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In the high payload range the result was less dependent on the type of rocket than in the low payload range where you see some rockets were only failures and other were almost entirely successful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Effect of Payload and Booster on Mission Success</a:t>
            </a:r>
          </a:p>
        </p:txBody>
      </p:sp>
      <p:pic>
        <p:nvPicPr>
          <p:cNvPr id="2" name="Picture 3" descr="A picture containing chart&#10;&#10;Description automatically generated">
            <a:extLst>
              <a:ext uri="{FF2B5EF4-FFF2-40B4-BE49-F238E27FC236}">
                <a16:creationId xmlns:a16="http://schemas.microsoft.com/office/drawing/2014/main" id="{07795EB4-D136-05C6-DB21-5EF74E086520}"/>
              </a:ext>
            </a:extLst>
          </p:cNvPr>
          <p:cNvPicPr>
            <a:picLocks noChangeAspect="1"/>
          </p:cNvPicPr>
          <p:nvPr/>
        </p:nvPicPr>
        <p:blipFill>
          <a:blip r:embed="rId3"/>
          <a:stretch>
            <a:fillRect/>
          </a:stretch>
        </p:blipFill>
        <p:spPr>
          <a:xfrm>
            <a:off x="321733" y="1642417"/>
            <a:ext cx="5170310" cy="2905239"/>
          </a:xfrm>
          <a:prstGeom prst="rect">
            <a:avLst/>
          </a:prstGeom>
        </p:spPr>
      </p:pic>
      <p:pic>
        <p:nvPicPr>
          <p:cNvPr id="4" name="Picture 5" descr="A picture containing chart&#10;&#10;Description automatically generated">
            <a:extLst>
              <a:ext uri="{FF2B5EF4-FFF2-40B4-BE49-F238E27FC236}">
                <a16:creationId xmlns:a16="http://schemas.microsoft.com/office/drawing/2014/main" id="{41905141-4518-896B-AB03-7284829F83D8}"/>
              </a:ext>
            </a:extLst>
          </p:cNvPr>
          <p:cNvPicPr>
            <a:picLocks noChangeAspect="1"/>
          </p:cNvPicPr>
          <p:nvPr/>
        </p:nvPicPr>
        <p:blipFill>
          <a:blip r:embed="rId4"/>
          <a:stretch>
            <a:fillRect/>
          </a:stretch>
        </p:blipFill>
        <p:spPr>
          <a:xfrm>
            <a:off x="5495807" y="1643055"/>
            <a:ext cx="6308607" cy="29039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5269" y="3427373"/>
            <a:ext cx="4065397" cy="92351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Tree classifier model has the highest classification accuracy</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548052AD-76F0-E57A-31B4-B02DCC07FEFF}"/>
              </a:ext>
            </a:extLst>
          </p:cNvPr>
          <p:cNvPicPr>
            <a:picLocks noChangeAspect="1"/>
          </p:cNvPicPr>
          <p:nvPr/>
        </p:nvPicPr>
        <p:blipFill>
          <a:blip r:embed="rId3"/>
          <a:stretch>
            <a:fillRect/>
          </a:stretch>
        </p:blipFill>
        <p:spPr>
          <a:xfrm>
            <a:off x="4968993" y="1485062"/>
            <a:ext cx="5951125" cy="48328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26183"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Confusion matrix shows how our tree classifier model does against a test set not used in training</a:t>
            </a:r>
          </a:p>
          <a:p>
            <a:pPr>
              <a:lnSpc>
                <a:spcPct val="100000"/>
              </a:lnSpc>
              <a:spcBef>
                <a:spcPts val="1400"/>
              </a:spcBef>
            </a:pPr>
            <a:r>
              <a:rPr lang="en-US" sz="2200" dirty="0">
                <a:solidFill>
                  <a:schemeClr val="accent3">
                    <a:lumMod val="25000"/>
                  </a:schemeClr>
                </a:solidFill>
                <a:latin typeface="Abadi"/>
              </a:rPr>
              <a:t>11 true positives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3 true negatives</a:t>
            </a:r>
          </a:p>
          <a:p>
            <a:pPr>
              <a:lnSpc>
                <a:spcPct val="100000"/>
              </a:lnSpc>
              <a:spcBef>
                <a:spcPts val="1400"/>
              </a:spcBef>
            </a:pPr>
            <a:r>
              <a:rPr lang="en-US" sz="2200" dirty="0">
                <a:solidFill>
                  <a:schemeClr val="accent3">
                    <a:lumMod val="25000"/>
                  </a:schemeClr>
                </a:solidFill>
                <a:latin typeface="Abadi"/>
              </a:rPr>
              <a:t>3 false positives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1 false negative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graphical user interface&#10;&#10;Description automatically generated">
            <a:extLst>
              <a:ext uri="{FF2B5EF4-FFF2-40B4-BE49-F238E27FC236}">
                <a16:creationId xmlns:a16="http://schemas.microsoft.com/office/drawing/2014/main" id="{1A79FC2B-8531-721B-A280-95AC475EE966}"/>
              </a:ext>
            </a:extLst>
          </p:cNvPr>
          <p:cNvPicPr>
            <a:picLocks noChangeAspect="1"/>
          </p:cNvPicPr>
          <p:nvPr/>
        </p:nvPicPr>
        <p:blipFill>
          <a:blip r:embed="rId3"/>
          <a:stretch>
            <a:fillRect/>
          </a:stretch>
        </p:blipFill>
        <p:spPr>
          <a:xfrm>
            <a:off x="5571066" y="1451904"/>
            <a:ext cx="5349051" cy="46127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High payloads result in more successful missions.</a:t>
            </a:r>
          </a:p>
          <a:p>
            <a:pPr>
              <a:lnSpc>
                <a:spcPct val="100000"/>
              </a:lnSpc>
              <a:spcBef>
                <a:spcPts val="1400"/>
              </a:spcBef>
            </a:pPr>
            <a:r>
              <a:rPr lang="en-US" sz="2200" dirty="0">
                <a:solidFill>
                  <a:schemeClr val="accent3">
                    <a:lumMod val="25000"/>
                  </a:schemeClr>
                </a:solidFill>
                <a:latin typeface="Abadi"/>
              </a:rPr>
              <a:t>KSC LC-39A is the best launch site with most successful missions.</a:t>
            </a:r>
          </a:p>
          <a:p>
            <a:pPr>
              <a:lnSpc>
                <a:spcPct val="100000"/>
              </a:lnSpc>
              <a:spcBef>
                <a:spcPts val="1400"/>
              </a:spcBef>
            </a:pPr>
            <a:r>
              <a:rPr lang="en-US" sz="2200" dirty="0">
                <a:solidFill>
                  <a:schemeClr val="accent3">
                    <a:lumMod val="25000"/>
                  </a:schemeClr>
                </a:solidFill>
                <a:latin typeface="Abadi"/>
                <a:cs typeface="Calibri"/>
              </a:rPr>
              <a:t>Classification tree can be used to predict successful missions for maximum profits as teams get better and knowhow integrates over the work culture</a:t>
            </a:r>
          </a:p>
          <a:p>
            <a:pPr>
              <a:lnSpc>
                <a:spcPct val="100000"/>
              </a:lnSpc>
              <a:spcBef>
                <a:spcPts val="1400"/>
              </a:spcBef>
            </a:pPr>
            <a:r>
              <a:rPr lang="en-US" sz="2200" dirty="0">
                <a:solidFill>
                  <a:schemeClr val="accent3">
                    <a:lumMod val="25000"/>
                  </a:schemeClr>
                </a:solidFill>
                <a:latin typeface="Abadi"/>
                <a:cs typeface="Calibri"/>
              </a:rPr>
              <a:t>Mission success increases over time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buNone/>
            </a:pPr>
            <a:endParaRPr lang="en-US" sz="2200" dirty="0">
              <a:ea typeface="+mn-lt"/>
              <a:cs typeface="+mn-lt"/>
            </a:endParaRPr>
          </a:p>
          <a:p>
            <a:pPr marL="0" indent="0">
              <a:buNone/>
            </a:pPr>
            <a:r>
              <a:rPr lang="en-US" sz="2200" dirty="0">
                <a:ea typeface="+mn-lt"/>
                <a:cs typeface="+mn-lt"/>
              </a:rPr>
              <a:t>   This snippet of code was particularly </a:t>
            </a:r>
            <a:r>
              <a:rPr lang="en-US" sz="2200" dirty="0" err="1">
                <a:ea typeface="+mn-lt"/>
                <a:cs typeface="+mn-lt"/>
              </a:rPr>
              <a:t>helpfu</a:t>
            </a:r>
            <a:r>
              <a:rPr lang="en-US" sz="2200" dirty="0">
                <a:ea typeface="+mn-lt"/>
                <a:cs typeface="+mn-lt"/>
              </a:rPr>
              <a:t> for drawing multiple features on the folium maps:</a:t>
            </a:r>
            <a:endParaRPr lang="en-US" dirty="0">
              <a:ea typeface="+mn-lt"/>
              <a:cs typeface="+mn-lt"/>
            </a:endParaRPr>
          </a:p>
          <a:p>
            <a:pPr marL="0" indent="0">
              <a:buNone/>
            </a:pPr>
            <a:r>
              <a:rPr lang="en-US" sz="2200" dirty="0">
                <a:ea typeface="+mn-lt"/>
                <a:cs typeface="+mn-lt"/>
                <a:hlinkClick r:id="rId4"/>
              </a:rPr>
              <a:t>https://github.com/Tex6298/SpaceY/blob/main/shiproadrail.py</a:t>
            </a:r>
            <a:r>
              <a:rPr lang="en-US" sz="2200" dirty="0">
                <a:ea typeface="+mn-lt"/>
                <a:cs typeface="+mn-lt"/>
              </a:rPr>
              <a:t> </a:t>
            </a:r>
            <a:endParaRPr lang="en-US" dirty="0">
              <a:ea typeface="+mn-lt"/>
              <a:cs typeface="+mn-lt"/>
            </a:endParaRPr>
          </a:p>
          <a:p>
            <a:pPr marL="0" indent="0">
              <a:buNone/>
            </a:pPr>
            <a:endParaRPr lang="en-US" sz="2200">
              <a:solidFill>
                <a:srgbClr val="000000"/>
              </a:solidFill>
              <a:latin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from the SpaceX website using python, </a:t>
            </a:r>
            <a:r>
              <a:rPr lang="en-US" sz="7600" dirty="0" err="1">
                <a:solidFill>
                  <a:schemeClr val="bg2">
                    <a:lumMod val="50000"/>
                  </a:schemeClr>
                </a:solidFill>
                <a:latin typeface="Abadi"/>
              </a:rPr>
              <a:t>wget</a:t>
            </a:r>
            <a:r>
              <a:rPr lang="en-US" sz="7600" dirty="0">
                <a:solidFill>
                  <a:schemeClr val="bg2">
                    <a:lumMod val="50000"/>
                  </a:schemeClr>
                </a:solidFill>
                <a:latin typeface="Abadi"/>
              </a:rPr>
              <a:t> and requests libraries.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processed using python and put into pandas </a:t>
            </a:r>
            <a:r>
              <a:rPr lang="en-US" sz="7600" dirty="0" err="1">
                <a:solidFill>
                  <a:schemeClr val="bg2">
                    <a:lumMod val="50000"/>
                  </a:schemeClr>
                </a:solidFill>
                <a:latin typeface="Abadi"/>
              </a:rPr>
              <a:t>dataframes</a:t>
            </a:r>
            <a:r>
              <a:rPr lang="en-US" sz="7600" dirty="0">
                <a:solidFill>
                  <a:schemeClr val="bg2">
                    <a:lumMod val="50000"/>
                  </a:schemeClr>
                </a:solidFill>
                <a:latin typeface="Abadi"/>
              </a:rPr>
              <a:t> then cleaned and </a:t>
            </a:r>
            <a:r>
              <a:rPr lang="en-US" sz="7600" dirty="0" err="1">
                <a:solidFill>
                  <a:schemeClr val="bg2">
                    <a:lumMod val="50000"/>
                  </a:schemeClr>
                </a:solidFill>
                <a:latin typeface="Abadi"/>
              </a:rPr>
              <a:t>organised</a:t>
            </a:r>
            <a:endParaRPr lang="en-US" sz="760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from the SpaceX website using python, </a:t>
            </a:r>
            <a:r>
              <a:rPr lang="en-US" sz="2200" dirty="0" err="1">
                <a:solidFill>
                  <a:schemeClr val="accent3">
                    <a:lumMod val="25000"/>
                  </a:schemeClr>
                </a:solidFill>
                <a:latin typeface="Abadi"/>
              </a:rPr>
              <a:t>wget</a:t>
            </a:r>
            <a:r>
              <a:rPr lang="en-US" sz="2200" dirty="0">
                <a:solidFill>
                  <a:schemeClr val="accent3">
                    <a:lumMod val="25000"/>
                  </a:schemeClr>
                </a:solidFill>
                <a:latin typeface="Abadi"/>
              </a:rPr>
              <a:t> and requests libraries</a:t>
            </a:r>
          </a:p>
          <a:p>
            <a:pPr>
              <a:lnSpc>
                <a:spcPct val="100000"/>
              </a:lnSpc>
              <a:spcBef>
                <a:spcPts val="1400"/>
              </a:spcBef>
            </a:pPr>
            <a:r>
              <a:rPr lang="en-US" sz="2200" dirty="0">
                <a:solidFill>
                  <a:schemeClr val="accent3">
                    <a:lumMod val="25000"/>
                  </a:schemeClr>
                </a:solidFill>
                <a:latin typeface="Abadi"/>
              </a:rPr>
              <a:t>Data collection process followed </a:t>
            </a:r>
            <a:r>
              <a:rPr lang="en-US" sz="2200" dirty="0" err="1">
                <a:solidFill>
                  <a:schemeClr val="accent3">
                    <a:lumMod val="25000"/>
                  </a:schemeClr>
                </a:solidFill>
                <a:latin typeface="Abadi"/>
              </a:rPr>
              <a:t>princple</a:t>
            </a:r>
            <a:r>
              <a:rPr lang="en-US" sz="2200" dirty="0">
                <a:solidFill>
                  <a:schemeClr val="accent3">
                    <a:lumMod val="25000"/>
                  </a:schemeClr>
                </a:solidFill>
                <a:latin typeface="Abadi"/>
              </a:rPr>
              <a:t> step laid out in flowcharts in the next slide</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hlinkClick r:id="rId3"/>
              </a:rPr>
              <a:t>https://github.com/Tex6298/SpaceY/blob/main/jupyter-labs-spacex-data-collection-api.ipynb</a:t>
            </a:r>
          </a:p>
          <a:p>
            <a:pPr>
              <a:lnSpc>
                <a:spcPct val="100000"/>
              </a:lnSpc>
              <a:spcBef>
                <a:spcPts val="1400"/>
              </a:spcBef>
            </a:pPr>
            <a:endParaRPr lang="en-US" sz="2200" dirty="0">
              <a:cs typeface="Calibr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A picture containing text, sign, outdoor, parking&#10;&#10;Description automatically generated">
            <a:extLst>
              <a:ext uri="{FF2B5EF4-FFF2-40B4-BE49-F238E27FC236}">
                <a16:creationId xmlns:a16="http://schemas.microsoft.com/office/drawing/2014/main" id="{65CA60DC-CD9A-F479-641E-56E30D06C317}"/>
              </a:ext>
            </a:extLst>
          </p:cNvPr>
          <p:cNvPicPr>
            <a:picLocks noChangeAspect="1"/>
          </p:cNvPicPr>
          <p:nvPr/>
        </p:nvPicPr>
        <p:blipFill>
          <a:blip r:embed="rId4"/>
          <a:stretch>
            <a:fillRect/>
          </a:stretch>
        </p:blipFill>
        <p:spPr>
          <a:xfrm>
            <a:off x="5909733" y="1788682"/>
            <a:ext cx="5546606" cy="42307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Extract a Falcon 9 records table from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a:t>
            </a:r>
          </a:p>
          <a:p>
            <a:pPr>
              <a:lnSpc>
                <a:spcPct val="100000"/>
              </a:lnSpc>
              <a:spcBef>
                <a:spcPts val="1400"/>
              </a:spcBef>
            </a:pPr>
            <a:r>
              <a:rPr lang="en-US" sz="2200" dirty="0">
                <a:ea typeface="+mn-lt"/>
                <a:cs typeface="+mn-lt"/>
              </a:rPr>
              <a:t>Parse the table and convert it into a Pandas data frame.</a:t>
            </a: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hlinkClick r:id="rId3"/>
              </a:rPr>
              <a:t>https://github.com/Tex6298/SpaceY/blob/main/Lab_1b_jupyter-labs-webscraping.ipynb</a:t>
            </a:r>
            <a:r>
              <a:rPr lang="en-US" sz="2200" dirty="0">
                <a:ea typeface="+mn-lt"/>
                <a:cs typeface="+mn-lt"/>
              </a:rPr>
              <a:t> </a:t>
            </a:r>
            <a:endParaRPr lang="en-US" sz="2200" dirty="0">
              <a:solidFill>
                <a:srgbClr val="000000"/>
              </a:solidFill>
              <a:latin typeface="Calibri"/>
              <a:ea typeface="+mn-lt"/>
              <a:cs typeface="+mn-lt"/>
            </a:endParaRPr>
          </a:p>
          <a:p>
            <a:pPr>
              <a:lnSpc>
                <a:spcPct val="100000"/>
              </a:lnSpc>
              <a:spcBef>
                <a:spcPts val="1400"/>
              </a:spcBef>
            </a:pPr>
            <a:endParaRPr lang="en-US" sz="2200" dirty="0">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6" descr="Diagram&#10;&#10;Description automatically generated">
            <a:extLst>
              <a:ext uri="{FF2B5EF4-FFF2-40B4-BE49-F238E27FC236}">
                <a16:creationId xmlns:a16="http://schemas.microsoft.com/office/drawing/2014/main" id="{A35608D0-5AB2-C6ED-71AD-99754B9BD397}"/>
              </a:ext>
            </a:extLst>
          </p:cNvPr>
          <p:cNvPicPr>
            <a:picLocks noChangeAspect="1"/>
          </p:cNvPicPr>
          <p:nvPr/>
        </p:nvPicPr>
        <p:blipFill>
          <a:blip r:embed="rId4"/>
          <a:stretch>
            <a:fillRect/>
          </a:stretch>
        </p:blipFill>
        <p:spPr>
          <a:xfrm>
            <a:off x="5911701" y="1795396"/>
            <a:ext cx="5492131" cy="423409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1502</cp:revision>
  <dcterms:created xsi:type="dcterms:W3CDTF">2021-04-29T18:58:34Z</dcterms:created>
  <dcterms:modified xsi:type="dcterms:W3CDTF">2022-11-21T13:34:43Z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